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83" r:id="rId3"/>
    <p:sldId id="308" r:id="rId4"/>
    <p:sldId id="284" r:id="rId5"/>
    <p:sldId id="285" r:id="rId6"/>
    <p:sldId id="286" r:id="rId7"/>
    <p:sldId id="292" r:id="rId8"/>
    <p:sldId id="306" r:id="rId9"/>
    <p:sldId id="291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2" r:id="rId18"/>
    <p:sldId id="301" r:id="rId19"/>
    <p:sldId id="303" r:id="rId20"/>
    <p:sldId id="304" r:id="rId21"/>
    <p:sldId id="307" r:id="rId22"/>
    <p:sldId id="305" r:id="rId23"/>
    <p:sldId id="279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Didact Gothic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默认节" id="{8C40F9E1-9607-48FB-A39B-B7C8BD9580FF}">
          <p14:sldIdLst>
            <p14:sldId id="256"/>
            <p14:sldId id="283"/>
            <p14:sldId id="308"/>
            <p14:sldId id="284"/>
            <p14:sldId id="285"/>
            <p14:sldId id="286"/>
            <p14:sldId id="292"/>
            <p14:sldId id="306"/>
            <p14:sldId id="291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7"/>
            <p14:sldId id="305"/>
          </p14:sldIdLst>
        </p14:section>
        <p14:section name="App" id="{D9BB2FD9-5967-4DBE-86C6-86527990E792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E2B26E-D8EF-4191-B5DB-E0C92ABC7AA8}">
  <a:tblStyle styleId="{02E2B26E-D8EF-4191-B5DB-E0C92ABC7AA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4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210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90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7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35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23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162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13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93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17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526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30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09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19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322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49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496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5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8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07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58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7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94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10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624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482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31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44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59" r:id="rId4"/>
    <p:sldLayoutId id="2147483660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821336" y="893366"/>
            <a:ext cx="6861289" cy="16783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solidFill>
                  <a:srgbClr val="182A2E"/>
                </a:solidFill>
              </a:rPr>
              <a:t>Bounding Box Regression</a:t>
            </a:r>
            <a:endParaRPr lang="en" dirty="0">
              <a:solidFill>
                <a:srgbClr val="182A2E"/>
              </a:solidFill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414975" y="1165006"/>
            <a:ext cx="353136" cy="313737"/>
            <a:chOff x="5292575" y="3681900"/>
            <a:chExt cx="420150" cy="373275"/>
          </a:xfrm>
        </p:grpSpPr>
        <p:sp>
          <p:nvSpPr>
            <p:cNvPr id="47" name="Shape 4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45"/>
          <p:cNvSpPr txBox="1">
            <a:spLocks/>
          </p:cNvSpPr>
          <p:nvPr/>
        </p:nvSpPr>
        <p:spPr>
          <a:xfrm>
            <a:off x="5821899" y="3780532"/>
            <a:ext cx="3322101" cy="871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sz="1800" dirty="0" smtClean="0">
                <a:solidFill>
                  <a:srgbClr val="182A2E"/>
                </a:solidFill>
              </a:rPr>
              <a:t>Reporter: </a:t>
            </a:r>
            <a:r>
              <a:rPr lang="en-US" sz="1800" dirty="0" smtClean="0">
                <a:solidFill>
                  <a:srgbClr val="182A2E"/>
                </a:solidFill>
              </a:rPr>
              <a:t>WENHAO HE</a:t>
            </a:r>
          </a:p>
          <a:p>
            <a:r>
              <a:rPr lang="en-US" sz="1800" dirty="0" smtClean="0">
                <a:solidFill>
                  <a:srgbClr val="182A2E"/>
                </a:solidFill>
              </a:rPr>
              <a:t>        Date: Sep 19</a:t>
            </a:r>
            <a:r>
              <a:rPr lang="en-US" sz="1800" baseline="30000" dirty="0" smtClean="0">
                <a:solidFill>
                  <a:srgbClr val="182A2E"/>
                </a:solidFill>
              </a:rPr>
              <a:t>th</a:t>
            </a:r>
            <a:r>
              <a:rPr lang="en-US" sz="1800" dirty="0" smtClean="0">
                <a:solidFill>
                  <a:srgbClr val="182A2E"/>
                </a:solidFill>
              </a:rPr>
              <a:t> 2016</a:t>
            </a:r>
            <a:endParaRPr lang="en" sz="1800" dirty="0">
              <a:solidFill>
                <a:srgbClr val="182A2E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Training stage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9798"/>
            <a:ext cx="4233504" cy="3983701"/>
          </a:xfrm>
          <a:prstGeom prst="rect">
            <a:avLst/>
          </a:prstGeom>
        </p:spPr>
      </p:pic>
      <p:sp>
        <p:nvSpPr>
          <p:cNvPr id="10" name="Shape 302"/>
          <p:cNvSpPr txBox="1">
            <a:spLocks/>
          </p:cNvSpPr>
          <p:nvPr/>
        </p:nvSpPr>
        <p:spPr>
          <a:xfrm>
            <a:off x="4233504" y="1159797"/>
            <a:ext cx="4910496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CN" sz="2400" b="0" dirty="0" smtClean="0">
                <a:latin typeface="Montserrat" panose="020B0604020202020204" charset="0"/>
              </a:rPr>
              <a:t>Earlier </a:t>
            </a:r>
            <a:r>
              <a:rPr lang="en-US" altLang="zh-CN" sz="2400" b="0" dirty="0">
                <a:latin typeface="Montserrat" panose="020B0604020202020204" charset="0"/>
              </a:rPr>
              <a:t>steps determine the global search direction and </a:t>
            </a:r>
            <a:r>
              <a:rPr lang="en-US" altLang="zh-CN" sz="2400" b="0" dirty="0" smtClean="0">
                <a:latin typeface="Montserrat" panose="020B0604020202020204" charset="0"/>
              </a:rPr>
              <a:t>have a </a:t>
            </a:r>
            <a:r>
              <a:rPr lang="en-US" altLang="zh-CN" sz="2400" b="0" dirty="0">
                <a:latin typeface="Montserrat" panose="020B0604020202020204" charset="0"/>
              </a:rPr>
              <a:t>greater impact on the chance that the network will </a:t>
            </a:r>
            <a:r>
              <a:rPr lang="en-US" altLang="zh-CN" sz="2400" b="0" dirty="0" smtClean="0">
                <a:latin typeface="Montserrat" panose="020B0604020202020204" charset="0"/>
              </a:rPr>
              <a:t>find the objects</a:t>
            </a:r>
          </a:p>
          <a:p>
            <a:pPr marL="457200" indent="-457200">
              <a:buAutoNum type="arabicPeriod"/>
            </a:pPr>
            <a:endParaRPr lang="en-US" altLang="zh-CN" sz="2400" b="0" dirty="0" smtClean="0">
              <a:latin typeface="Montserrat" panose="020B0604020202020204" charset="0"/>
            </a:endParaRPr>
          </a:p>
          <a:p>
            <a:pPr marL="457200" indent="-457200">
              <a:buAutoNum type="arabicPeriod"/>
            </a:pPr>
            <a:r>
              <a:rPr lang="en-US" sz="2400" b="0" dirty="0" smtClean="0"/>
              <a:t>Later steps solve </a:t>
            </a:r>
            <a:r>
              <a:rPr lang="en-US" sz="2400" b="0" dirty="0"/>
              <a:t>a relatively easier problem</a:t>
            </a: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27823570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Testing stage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4233504" y="1159797"/>
            <a:ext cx="4910496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buAutoNum type="arabicPeriod"/>
            </a:pPr>
            <a:r>
              <a:rPr lang="en-US" sz="2400" b="0" dirty="0" smtClean="0">
                <a:latin typeface="Montserrat" panose="020B0604020202020204" charset="0"/>
              </a:rPr>
              <a:t>Save the global convolution feature for saving computation</a:t>
            </a:r>
          </a:p>
          <a:p>
            <a:pPr marL="457200" indent="-457200">
              <a:buAutoNum type="arabicPeriod"/>
            </a:pPr>
            <a:endParaRPr lang="en-US" sz="2400" b="0" dirty="0">
              <a:latin typeface="Montserrat" panose="020B0604020202020204" charset="0"/>
            </a:endParaRPr>
          </a:p>
          <a:p>
            <a:pPr marL="457200" indent="-457200">
              <a:buAutoNum type="arabicPeriod"/>
            </a:pPr>
            <a:r>
              <a:rPr lang="en-US" sz="2400" b="0" dirty="0" smtClean="0">
                <a:latin typeface="Montserrat" panose="020B0604020202020204" charset="0"/>
              </a:rPr>
              <a:t>G-CNN: </a:t>
            </a:r>
            <a:r>
              <a:rPr lang="en-US" sz="2400" b="0" i="1" dirty="0" smtClean="0">
                <a:latin typeface="Montserrat" panose="020B0604020202020204" charset="0"/>
              </a:rPr>
              <a:t>S</a:t>
            </a:r>
            <a:r>
              <a:rPr lang="en-US" sz="2400" b="0" i="1" baseline="-25000" dirty="0" smtClean="0">
                <a:latin typeface="Montserrat" panose="020B0604020202020204" charset="0"/>
              </a:rPr>
              <a:t>test </a:t>
            </a:r>
            <a:r>
              <a:rPr lang="en-US" sz="2400" b="0" dirty="0" smtClean="0">
                <a:latin typeface="Montserrat" panose="020B0604020202020204" charset="0"/>
              </a:rPr>
              <a:t>= 5, </a:t>
            </a:r>
            <a:r>
              <a:rPr lang="en-US" sz="2400" b="0" i="1" dirty="0" err="1" smtClean="0">
                <a:latin typeface="Montserrat" panose="020B0604020202020204" charset="0"/>
              </a:rPr>
              <a:t>N</a:t>
            </a:r>
            <a:r>
              <a:rPr lang="en-US" sz="2400" b="0" i="1" baseline="-25000" dirty="0" err="1" smtClean="0">
                <a:latin typeface="Montserrat" panose="020B0604020202020204" charset="0"/>
              </a:rPr>
              <a:t>grid</a:t>
            </a:r>
            <a:r>
              <a:rPr lang="en-US" sz="2400" b="0" i="1" baseline="-25000" dirty="0" smtClean="0">
                <a:latin typeface="Montserrat" panose="020B0604020202020204" charset="0"/>
              </a:rPr>
              <a:t> </a:t>
            </a:r>
            <a:r>
              <a:rPr lang="en-US" sz="2400" b="0" dirty="0" smtClean="0">
                <a:latin typeface="Montserrat" panose="020B0604020202020204" charset="0"/>
              </a:rPr>
              <a:t>~ 180</a:t>
            </a:r>
          </a:p>
          <a:p>
            <a:pPr marL="457200" indent="-457200">
              <a:buAutoNum type="arabicPeriod"/>
            </a:pPr>
            <a:endParaRPr lang="en-US" sz="2400" b="0" dirty="0" smtClean="0">
              <a:latin typeface="Montserrat" panose="020B0604020202020204" charset="0"/>
            </a:endParaRPr>
          </a:p>
          <a:p>
            <a:pPr marL="457200" indent="-457200">
              <a:buAutoNum type="arabicPeriod"/>
            </a:pPr>
            <a:r>
              <a:rPr lang="en-US" sz="2400" b="0" dirty="0" err="1" smtClean="0">
                <a:latin typeface="Montserrat" panose="020B0604020202020204" charset="0"/>
              </a:rPr>
              <a:t>FastRCNN</a:t>
            </a:r>
            <a:r>
              <a:rPr lang="en-US" sz="2400" b="0" dirty="0" smtClean="0">
                <a:latin typeface="Montserrat" panose="020B0604020202020204" charset="0"/>
              </a:rPr>
              <a:t>: </a:t>
            </a:r>
            <a:r>
              <a:rPr lang="en-US" sz="2400" b="0" i="1" dirty="0" err="1" smtClean="0">
                <a:latin typeface="Montserrat" panose="020B0604020202020204" charset="0"/>
              </a:rPr>
              <a:t>N</a:t>
            </a:r>
            <a:r>
              <a:rPr lang="en-US" sz="2400" b="0" i="1" baseline="-25000" dirty="0" err="1" smtClean="0">
                <a:latin typeface="Montserrat" panose="020B0604020202020204" charset="0"/>
              </a:rPr>
              <a:t>proposals</a:t>
            </a:r>
            <a:r>
              <a:rPr lang="en-US" sz="2400" b="0" i="1" baseline="-25000" dirty="0" smtClean="0">
                <a:latin typeface="Montserrat" panose="020B0604020202020204" charset="0"/>
              </a:rPr>
              <a:t> </a:t>
            </a:r>
            <a:r>
              <a:rPr lang="en-US" sz="2400" b="0" dirty="0" smtClean="0">
                <a:latin typeface="Montserrat" panose="020B0604020202020204" charset="0"/>
              </a:rPr>
              <a:t>~ 2K</a:t>
            </a:r>
            <a:endParaRPr lang="en" sz="2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4" y="1305273"/>
            <a:ext cx="3462476" cy="25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42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Experiments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" sz="2400" b="0" dirty="0" smtClean="0"/>
              <a:t>VGG16 structure</a:t>
            </a:r>
          </a:p>
          <a:p>
            <a:pPr marL="342900" lvl="4" indent="-342900">
              <a:buFont typeface="Wingdings" panose="05000000000000000000" pitchFamily="2" charset="2"/>
              <a:buChar char="n"/>
            </a:pPr>
            <a:r>
              <a:rPr lang="en-US" sz="1600" b="0" dirty="0" smtClean="0"/>
              <a:t>O</a:t>
            </a:r>
            <a:r>
              <a:rPr lang="en" sz="1600" b="0" dirty="0" smtClean="0"/>
              <a:t>nly VOC2007 trainset</a:t>
            </a:r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r>
              <a:rPr lang="en" altLang="zh-CN" sz="1600" b="0" dirty="0" smtClean="0"/>
              <a:t>VOC2007</a:t>
            </a:r>
            <a:r>
              <a:rPr lang="en-US" altLang="zh-CN" sz="1600" b="0" dirty="0" smtClean="0"/>
              <a:t>+12</a:t>
            </a:r>
            <a:r>
              <a:rPr lang="en" altLang="zh-CN" sz="1600" b="0" dirty="0" smtClean="0"/>
              <a:t> trainset (Not tested for G-CNN)</a:t>
            </a:r>
            <a:endParaRPr lang="en" altLang="zh-C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r>
              <a:rPr lang="en" altLang="zh-CN" sz="2400" b="0" dirty="0" smtClean="0"/>
              <a:t>Time consuming</a:t>
            </a:r>
          </a:p>
          <a:p>
            <a:pPr marL="342900" lvl="4" indent="-342900">
              <a:buFont typeface="Wingdings" panose="05000000000000000000" pitchFamily="2" charset="2"/>
              <a:buChar char="n"/>
            </a:pPr>
            <a:r>
              <a:rPr lang="en-US" sz="1600" b="0" dirty="0" smtClean="0"/>
              <a:t>3fps(G-CNN), 7fps(Faster), 23fps(SSD)</a:t>
            </a:r>
            <a:endParaRPr lang="en" sz="24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79877"/>
            <a:ext cx="9144000" cy="9496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117569"/>
            <a:ext cx="9144001" cy="10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8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Conclusion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Innovation &gt;&gt; Performance (G-CNN)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/>
              <a:t>Innovation </a:t>
            </a:r>
            <a:r>
              <a:rPr lang="en-US" altLang="zh-CN" sz="2400" b="0" dirty="0" smtClean="0"/>
              <a:t>&lt;&lt; Performance (FRCNN+OHEM)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sz="2400" b="0" dirty="0" smtClean="0"/>
              <a:t>It is a solution for highly nonlinear problem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2960067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Box regression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Indirect prediction</a:t>
            </a: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en-US" altLang="zh-CN" sz="2000" b="0" dirty="0" smtClean="0"/>
              <a:t>Predict the offset from ground truth</a:t>
            </a: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en-US" altLang="zh-CN" sz="2000" b="0" dirty="0" smtClean="0"/>
              <a:t>DPM, RCNN series, </a:t>
            </a:r>
            <a:r>
              <a:rPr lang="en-US" altLang="zh-CN" sz="2000" b="0" dirty="0" err="1" smtClean="0"/>
              <a:t>MultiBox</a:t>
            </a:r>
            <a:r>
              <a:rPr lang="en-US" altLang="zh-CN" sz="2000" b="0" dirty="0" smtClean="0"/>
              <a:t>, SSD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Direct prediction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0" dirty="0" smtClean="0"/>
              <a:t>Directly predict bounding box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0" dirty="0" smtClean="0"/>
              <a:t>YOLO, some traditional detection method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2538672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Indirect Prediction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Given                  , find a mapping   </a:t>
            </a:r>
            <a:r>
              <a:rPr lang="en-US" altLang="zh-CN" sz="2400" b="0" dirty="0" err="1" smtClean="0"/>
              <a:t>s.t.</a:t>
            </a:r>
            <a:r>
              <a:rPr lang="en-US" altLang="zh-CN" sz="2400" b="0" dirty="0"/>
              <a:t> </a:t>
            </a:r>
            <a:endParaRPr lang="en-US" altLang="zh-CN" sz="2400" b="0" dirty="0" smtClean="0"/>
          </a:p>
          <a:p>
            <a:pPr lvl="1"/>
            <a:r>
              <a:rPr lang="en-US" altLang="zh-CN" sz="2400" b="0" i="1" dirty="0"/>
              <a:t> </a:t>
            </a:r>
            <a:r>
              <a:rPr lang="en-US" altLang="zh-CN" sz="2400" b="0" i="1" dirty="0" smtClean="0"/>
              <a:t>    </a:t>
            </a:r>
            <a:r>
              <a:rPr lang="en-US" altLang="zh-CN" sz="2400" b="0" dirty="0" smtClean="0"/>
              <a:t>and</a:t>
            </a:r>
            <a:r>
              <a:rPr lang="en-US" altLang="zh-CN" sz="2400" b="0" i="1" dirty="0" smtClean="0"/>
              <a:t>         </a:t>
            </a: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Solution: move and scale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Learn 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2581275"/>
            <a:ext cx="2752725" cy="2562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285991"/>
            <a:ext cx="1440927" cy="310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747" y="1286914"/>
            <a:ext cx="220423" cy="310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08" y="1285991"/>
            <a:ext cx="2913759" cy="31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774" y="1646222"/>
            <a:ext cx="3078525" cy="315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656" y="2385075"/>
            <a:ext cx="1790738" cy="810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043" y="3359197"/>
            <a:ext cx="1981964" cy="8101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48" y="4227993"/>
            <a:ext cx="2909358" cy="3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27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Montserrat" panose="020B0604020202020204" charset="0"/>
              </a:rPr>
              <a:t>Indirect </a:t>
            </a:r>
            <a:r>
              <a:rPr lang="en-US" altLang="zh-CN" dirty="0" smtClean="0">
                <a:latin typeface="Montserrat" panose="020B0604020202020204" charset="0"/>
              </a:rPr>
              <a:t>prediction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Need a proposal as the base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For DPM and RNN series, the proposals are generate based on </a:t>
            </a:r>
            <a:r>
              <a:rPr lang="en-US" altLang="zh-CN" sz="2400" b="0" dirty="0" err="1" smtClean="0"/>
              <a:t>objectness</a:t>
            </a:r>
            <a:r>
              <a:rPr lang="en-US" altLang="zh-CN" sz="2400" b="0" dirty="0" smtClean="0"/>
              <a:t> feature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For SSD, the proposals are evenly distributed on feature maps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283" y="3151648"/>
            <a:ext cx="3973484" cy="19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20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Indirect prediction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/>
              <a:t>Scalable object detection using </a:t>
            </a:r>
            <a:r>
              <a:rPr lang="en-US" altLang="zh-CN" sz="2400" b="0" dirty="0" smtClean="0"/>
              <a:t>deep neural networks (</a:t>
            </a:r>
            <a:r>
              <a:rPr lang="en-US" altLang="zh-CN" sz="2400" b="0" dirty="0" err="1" smtClean="0"/>
              <a:t>Multibox</a:t>
            </a:r>
            <a:r>
              <a:rPr lang="en-US" altLang="zh-CN" sz="2400" b="0" dirty="0" smtClean="0"/>
              <a:t>, CVPR 2014)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Predict fixed K boxes each with score and size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The initial of Li is vital for optimization, so we first set </a:t>
            </a:r>
            <a:r>
              <a:rPr lang="en-US" altLang="zh-CN" sz="2400" b="0" dirty="0"/>
              <a:t>K </a:t>
            </a:r>
            <a:r>
              <a:rPr lang="en-US" altLang="zh-CN" sz="2400" b="0" dirty="0" smtClean="0"/>
              <a:t>centroids by clustering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360" y="2571750"/>
            <a:ext cx="3489325" cy="7283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684" y="3471408"/>
            <a:ext cx="5654675" cy="5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4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Direct prediction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YOLO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0" y="1695271"/>
            <a:ext cx="4238859" cy="29252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998" y="1938073"/>
            <a:ext cx="4656163" cy="24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19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Which one is better?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Obvious the indirect way is better</a:t>
            </a:r>
          </a:p>
          <a:p>
            <a:pPr marL="342900" lvl="8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For regression task, variation of ground truth values should be small under the same precision requirement</a:t>
            </a:r>
          </a:p>
          <a:p>
            <a:pPr marL="342900" lvl="8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The distributions of input features and weights also restrict the performance of direct way</a:t>
            </a:r>
          </a:p>
          <a:p>
            <a:pPr marL="342900" lvl="8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For the simplest linear regression, x, y represent coordinators, w follow Gaussian distribution</a:t>
            </a:r>
          </a:p>
          <a:p>
            <a:pPr marL="342900" lvl="8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While in CNN, x represents features and differs much from coordinators in distribution</a:t>
            </a:r>
          </a:p>
          <a:p>
            <a:pPr marL="342900" lvl="8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Forced w follows uniform distribution after training</a:t>
            </a:r>
          </a:p>
          <a:p>
            <a:pPr marL="342900" lvl="8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3785355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3200" dirty="0" smtClean="0">
                <a:latin typeface="Montserrat" panose="020B0604020202020204" charset="0"/>
              </a:rPr>
              <a:t>Why choose this topic?</a:t>
            </a:r>
          </a:p>
          <a:p>
            <a:pPr marL="457200" indent="-457200">
              <a:spcBef>
                <a:spcPts val="0"/>
              </a:spcBef>
            </a:pPr>
            <a:r>
              <a:rPr lang="en-US" sz="3200" dirty="0" smtClean="0">
                <a:latin typeface="Montserrat" panose="020B0604020202020204" charset="0"/>
              </a:rPr>
              <a:t>G-CNN</a:t>
            </a:r>
            <a:r>
              <a:rPr lang="en-US" sz="3200" dirty="0">
                <a:latin typeface="Montserrat" panose="020B0604020202020204" charset="0"/>
              </a:rPr>
              <a:t>: an Iterative Grid Based Object </a:t>
            </a:r>
            <a:r>
              <a:rPr lang="en-US" sz="3200" dirty="0" smtClean="0">
                <a:latin typeface="Montserrat" panose="020B0604020202020204" charset="0"/>
              </a:rPr>
              <a:t>Detector (CVPR2016)</a:t>
            </a:r>
          </a:p>
          <a:p>
            <a:pPr marL="457200" indent="-457200">
              <a:spcBef>
                <a:spcPts val="0"/>
              </a:spcBef>
            </a:pPr>
            <a:r>
              <a:rPr lang="en" altLang="zh-CN" sz="3200" dirty="0" smtClean="0">
                <a:latin typeface="Montserrat" panose="020B0604020202020204" charset="0"/>
              </a:rPr>
              <a:t>Some work on bounding box regression</a:t>
            </a:r>
          </a:p>
          <a:p>
            <a:pPr marL="457200" lvl="0" indent="-457200">
              <a:spcBef>
                <a:spcPts val="0"/>
              </a:spcBef>
            </a:pPr>
            <a:r>
              <a:rPr lang="en" altLang="zh-CN" sz="3200" dirty="0" smtClean="0">
                <a:latin typeface="Montserrat" panose="020B0604020202020204" charset="0"/>
              </a:rPr>
              <a:t>Conclusion</a:t>
            </a:r>
            <a:endParaRPr lang="en" altLang="zh-CN" sz="32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884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Which one is better?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A simple regression task (Only one white box on black)</a:t>
            </a:r>
          </a:p>
          <a:p>
            <a:pPr marL="342900" lvl="1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Direct prediction method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Loss ~ 1e-4 (L2)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Weights tend </a:t>
            </a:r>
            <a:r>
              <a:rPr lang="en-US" altLang="zh-CN" sz="2400" b="0" dirty="0"/>
              <a:t>to be uniform distribution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Unideal </a:t>
            </a:r>
            <a:r>
              <a:rPr lang="en-US" altLang="zh-CN" sz="2400" b="0" dirty="0"/>
              <a:t>for small </a:t>
            </a:r>
            <a:r>
              <a:rPr lang="en-US" altLang="zh-CN" sz="2400" b="0" dirty="0" smtClean="0"/>
              <a:t>boxes and extravagant aspect ratio cases (which often appear in scene text)</a:t>
            </a:r>
          </a:p>
          <a:p>
            <a:pPr marL="342900" lvl="1" indent="-342900">
              <a:buFont typeface="Wingdings" panose="05000000000000000000" pitchFamily="2" charset="2"/>
              <a:buChar char="p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1" y="3494534"/>
            <a:ext cx="1888005" cy="16489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218" y="3494534"/>
            <a:ext cx="1323974" cy="1650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075" y="4060136"/>
            <a:ext cx="3228975" cy="5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591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Which one is better?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Classification instead of regression for training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Convert regression into a 320-category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Loss ~ 1e-5 (test L2 loss, over fitting)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0" dirty="0" smtClean="0"/>
              <a:t>Ideal for all cases</a:t>
            </a:r>
            <a:endParaRPr lang="en-US" altLang="zh-CN" sz="2400" b="0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20333094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latin typeface="Montserrat" panose="020B0604020202020204" charset="0"/>
              </a:rPr>
              <a:t>Future work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sp>
        <p:nvSpPr>
          <p:cNvPr id="10" name="Shape 302"/>
          <p:cNvSpPr txBox="1">
            <a:spLocks/>
          </p:cNvSpPr>
          <p:nvPr/>
        </p:nvSpPr>
        <p:spPr>
          <a:xfrm>
            <a:off x="0" y="1159797"/>
            <a:ext cx="9144000" cy="3983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The key point for direct regression may be the input distribution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0" dirty="0" smtClean="0"/>
              <a:t>How to combine the merits of classification and regression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Classification: 1. better adaption for CNN structure; 2</a:t>
            </a:r>
            <a:r>
              <a:rPr lang="en-US" altLang="zh-CN" sz="2400" b="0" dirty="0"/>
              <a:t>. </a:t>
            </a:r>
            <a:r>
              <a:rPr lang="en-US" altLang="zh-CN" sz="2400" b="0" dirty="0" smtClean="0"/>
              <a:t>irrelevant between categories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0" dirty="0" smtClean="0"/>
              <a:t>Regression: 1. continuous value; 2. less compatibility for CNN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0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" sz="24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1600" b="0" dirty="0" smtClean="0"/>
          </a:p>
          <a:p>
            <a:pPr marL="342900" lvl="4" indent="-342900">
              <a:buFont typeface="Wingdings" panose="05000000000000000000" pitchFamily="2" charset="2"/>
              <a:buChar char="n"/>
            </a:pPr>
            <a:endParaRPr lang="en" sz="2400" b="0" dirty="0"/>
          </a:p>
        </p:txBody>
      </p:sp>
    </p:spTree>
    <p:extLst>
      <p:ext uri="{BB962C8B-B14F-4D97-AF65-F5344CB8AC3E}">
        <p14:creationId xmlns:p14="http://schemas.microsoft.com/office/powerpoint/2010/main" val="1038415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-153470" y="821350"/>
            <a:ext cx="90201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0" dirty="0" smtClean="0"/>
              <a:t>THANKS</a:t>
            </a:r>
            <a:r>
              <a:rPr lang="en" sz="15000" dirty="0"/>
              <a:t>!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lang="en" sz="3600" b="1" dirty="0"/>
          </a:p>
        </p:txBody>
      </p:sp>
      <p:grpSp>
        <p:nvGrpSpPr>
          <p:cNvPr id="5" name="Shape 758"/>
          <p:cNvGrpSpPr/>
          <p:nvPr/>
        </p:nvGrpSpPr>
        <p:grpSpPr>
          <a:xfrm>
            <a:off x="473482" y="357744"/>
            <a:ext cx="433992" cy="422729"/>
            <a:chOff x="5916675" y="927975"/>
            <a:chExt cx="516350" cy="502950"/>
          </a:xfrm>
        </p:grpSpPr>
        <p:sp>
          <p:nvSpPr>
            <p:cNvPr id="6" name="Shape 75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767"/>
          <p:cNvSpPr/>
          <p:nvPr/>
        </p:nvSpPr>
        <p:spPr>
          <a:xfrm>
            <a:off x="665643" y="594121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5400" dirty="0">
                <a:latin typeface="Montserrat" panose="020B0604020202020204" charset="0"/>
              </a:rPr>
              <a:t>Why choose this topic?</a:t>
            </a:r>
            <a:br>
              <a:rPr lang="en-US" altLang="zh-CN" sz="5400" dirty="0">
                <a:latin typeface="Montserrat" panose="020B0604020202020204" charset="0"/>
              </a:rPr>
            </a:b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05174"/>
            <a:ext cx="9144000" cy="40383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Object Detection = Classification + Localization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For scene text detection</a:t>
            </a:r>
          </a:p>
          <a:p>
            <a:pPr marL="457200" lvl="1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Difficulty: Classification &lt; Localization</a:t>
            </a:r>
          </a:p>
          <a:p>
            <a:pPr marL="457200" lvl="1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Orientation, distortion, curved </a:t>
            </a:r>
            <a:endParaRPr lang="en" sz="28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2" y="2936853"/>
            <a:ext cx="2942197" cy="22066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45" y="3129348"/>
            <a:ext cx="3238500" cy="18216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562" y="3129348"/>
            <a:ext cx="2606286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462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Montserrat" panose="020B0604020202020204" charset="0"/>
              </a:rPr>
              <a:t>G-CNN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3200" dirty="0" smtClean="0">
                <a:latin typeface="Montserrat" panose="020B0604020202020204" charset="0"/>
              </a:rPr>
              <a:t>Intention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sz="2400" dirty="0" smtClean="0">
                <a:latin typeface="Montserrat" panose="020B0604020202020204" charset="0"/>
              </a:rPr>
              <a:t>Without complicate proposals</a:t>
            </a:r>
          </a:p>
          <a:p>
            <a:pPr marL="457200" lvl="2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RCNN ~ Faster RCNN --- Well defined proposals</a:t>
            </a:r>
          </a:p>
          <a:p>
            <a:pPr marL="457200" lvl="2" indent="-457200">
              <a:spcBef>
                <a:spcPts val="0"/>
              </a:spcBef>
            </a:pPr>
            <a:r>
              <a:rPr lang="en-US" altLang="zh-CN" sz="2000" dirty="0" err="1" smtClean="0">
                <a:latin typeface="Montserrat" panose="020B0604020202020204" charset="0"/>
              </a:rPr>
              <a:t>MultiBox</a:t>
            </a:r>
            <a:r>
              <a:rPr lang="en-US" altLang="zh-CN" sz="2000" dirty="0" smtClean="0">
                <a:latin typeface="Montserrat" panose="020B0604020202020204" charset="0"/>
              </a:rPr>
              <a:t> ~ SSD --- Random prior proposals</a:t>
            </a:r>
          </a:p>
          <a:p>
            <a:pPr marL="457200" lvl="2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G-CNN --- Random prior proposals + Fast RCNN</a:t>
            </a:r>
          </a:p>
          <a:p>
            <a:pPr marL="457200" lvl="1" indent="-457200">
              <a:spcBef>
                <a:spcPts val="0"/>
              </a:spcBef>
            </a:pPr>
            <a:endParaRPr lang="en-US" altLang="zh-CN" sz="24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altLang="zh-CN" sz="2400" dirty="0" smtClean="0">
                <a:latin typeface="Montserrat" panose="020B0604020202020204" charset="0"/>
              </a:rPr>
              <a:t>Regress iteratively</a:t>
            </a:r>
          </a:p>
          <a:p>
            <a:pPr marL="457200" lvl="2" indent="-457200">
              <a:spcBef>
                <a:spcPts val="0"/>
              </a:spcBef>
            </a:pPr>
            <a:r>
              <a:rPr lang="en-US" altLang="zh-CN" sz="2000" dirty="0">
                <a:latin typeface="Montserrat" panose="020B0604020202020204" charset="0"/>
              </a:rPr>
              <a:t>A solution for </a:t>
            </a:r>
            <a:r>
              <a:rPr lang="en-US" altLang="zh-CN" sz="2000" dirty="0" smtClean="0">
                <a:latin typeface="Montserrat" panose="020B0604020202020204" charset="0"/>
              </a:rPr>
              <a:t>highly nonlinear problem</a:t>
            </a:r>
            <a:endParaRPr lang="en-US" altLang="zh-CN" sz="24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5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Montserrat" panose="020B0604020202020204" charset="0"/>
              </a:rPr>
              <a:t>G-CNN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3200" dirty="0" smtClean="0">
                <a:latin typeface="Montserrat" panose="020B0604020202020204" charset="0"/>
              </a:rPr>
              <a:t>Intention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sz="2800" dirty="0" smtClean="0">
                <a:latin typeface="Montserrat" panose="020B0604020202020204" charset="0"/>
              </a:rPr>
              <a:t>Without </a:t>
            </a:r>
            <a:r>
              <a:rPr lang="en-US" altLang="zh-CN" sz="2800" dirty="0">
                <a:latin typeface="Montserrat" panose="020B0604020202020204" charset="0"/>
              </a:rPr>
              <a:t>complicate proposals</a:t>
            </a:r>
            <a:endParaRPr lang="en-US" altLang="zh-CN" sz="28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altLang="zh-CN" sz="2800" dirty="0" smtClean="0">
                <a:latin typeface="Montserrat" panose="020B0604020202020204" charset="0"/>
              </a:rPr>
              <a:t>Regress iteratively</a:t>
            </a:r>
          </a:p>
          <a:p>
            <a:pPr marL="457200" lvl="1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6" y="2676200"/>
            <a:ext cx="7523008" cy="23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90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/>
              <a:t>Pipeline</a:t>
            </a:r>
            <a:r>
              <a:rPr lang="en-US" altLang="zh-CN" sz="2800" b="0" dirty="0" smtClean="0"/>
              <a:t>(red-</a:t>
            </a:r>
            <a:r>
              <a:rPr lang="en-US" altLang="zh-CN" sz="2800" b="0" dirty="0" err="1" smtClean="0"/>
              <a:t>src</a:t>
            </a:r>
            <a:r>
              <a:rPr lang="en-US" altLang="zh-CN" sz="2800" b="0" dirty="0" smtClean="0"/>
              <a:t>, blue-</a:t>
            </a:r>
            <a:r>
              <a:rPr lang="en-US" altLang="zh-CN" sz="2800" b="0" dirty="0" err="1" smtClean="0"/>
              <a:t>dst</a:t>
            </a:r>
            <a:r>
              <a:rPr lang="en-US" altLang="zh-CN" sz="2800" b="0" dirty="0" smtClean="0"/>
              <a:t>)</a:t>
            </a:r>
            <a:endParaRPr lang="en" b="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1229327"/>
            <a:ext cx="7767637" cy="38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642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Training stage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Training samples</a:t>
            </a:r>
          </a:p>
          <a:p>
            <a:pPr marL="457200" indent="-457200">
              <a:spcBef>
                <a:spcPts val="0"/>
              </a:spcBef>
            </a:pPr>
            <a:r>
              <a:rPr lang="en" sz="2800" dirty="0" smtClean="0">
                <a:latin typeface="Montserrat" panose="020B0604020202020204" charset="0"/>
              </a:rPr>
              <a:t>B(centerx, centery, width, height) represents all possible bounding boxes</a:t>
            </a:r>
          </a:p>
          <a:p>
            <a:pPr marL="457200" indent="-457200">
              <a:spcBef>
                <a:spcPts val="0"/>
              </a:spcBef>
            </a:pPr>
            <a:r>
              <a:rPr lang="en" sz="2800" dirty="0" smtClean="0">
                <a:latin typeface="Montserrat" panose="020B0604020202020204" charset="0"/>
              </a:rPr>
              <a:t>    is the </a:t>
            </a:r>
            <a:r>
              <a:rPr lang="en-US" sz="2800" dirty="0" err="1" smtClean="0">
                <a:latin typeface="Montserrat" panose="020B0604020202020204" charset="0"/>
              </a:rPr>
              <a:t>i’th</a:t>
            </a:r>
            <a:r>
              <a:rPr lang="en-US" sz="2800" dirty="0" smtClean="0">
                <a:latin typeface="Montserrat" panose="020B0604020202020204" charset="0"/>
              </a:rPr>
              <a:t> training box at step ‘s’</a:t>
            </a: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Box with </a:t>
            </a:r>
            <a:r>
              <a:rPr lang="en-US" sz="2800" dirty="0" err="1" smtClean="0">
                <a:latin typeface="Montserrat" panose="020B0604020202020204" charset="0"/>
              </a:rPr>
              <a:t>IoU</a:t>
            </a:r>
            <a:r>
              <a:rPr lang="en-US" sz="2800" dirty="0" smtClean="0">
                <a:latin typeface="Montserrat" panose="020B0604020202020204" charset="0"/>
              </a:rPr>
              <a:t> higher than 0.2 is assigned to one of ground truth boxes by</a:t>
            </a:r>
            <a:endParaRPr lang="en" sz="2800" dirty="0" smtClean="0">
              <a:latin typeface="Montserra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0543" y="2438363"/>
                <a:ext cx="711200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3" y="2438363"/>
                <a:ext cx="711200" cy="5246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063942"/>
            <a:ext cx="5715000" cy="75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6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Training stage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For </a:t>
            </a:r>
            <a:r>
              <a:rPr lang="en-US" sz="2800" dirty="0">
                <a:latin typeface="Montserrat" panose="020B0604020202020204" charset="0"/>
              </a:rPr>
              <a:t>each training </a:t>
            </a:r>
            <a:r>
              <a:rPr lang="en-US" sz="2800" dirty="0" smtClean="0">
                <a:latin typeface="Montserrat" panose="020B0604020202020204" charset="0"/>
              </a:rPr>
              <a:t>box, the </a:t>
            </a:r>
            <a:r>
              <a:rPr lang="en-US" sz="2800" dirty="0">
                <a:latin typeface="Montserrat" panose="020B0604020202020204" charset="0"/>
              </a:rPr>
              <a:t>assignment is done in the initial </a:t>
            </a:r>
            <a:r>
              <a:rPr lang="en-US" sz="2800" dirty="0" smtClean="0">
                <a:latin typeface="Montserrat" panose="020B0604020202020204" charset="0"/>
              </a:rPr>
              <a:t>step </a:t>
            </a:r>
            <a:r>
              <a:rPr lang="en-US" sz="2800" dirty="0">
                <a:latin typeface="Montserrat" panose="020B0604020202020204" charset="0"/>
              </a:rPr>
              <a:t>and is </a:t>
            </a:r>
            <a:r>
              <a:rPr lang="en-US" sz="2800" dirty="0" smtClean="0">
                <a:latin typeface="Montserrat" panose="020B0604020202020204" charset="0"/>
              </a:rPr>
              <a:t>not changed afterwards </a:t>
            </a:r>
            <a:r>
              <a:rPr lang="en-US" sz="2800" b="1" dirty="0" smtClean="0">
                <a:latin typeface="Montserrat" panose="020B0604020202020204" charset="0"/>
              </a:rPr>
              <a:t>–</a:t>
            </a:r>
            <a:r>
              <a:rPr lang="en-US" sz="2800" dirty="0" smtClean="0">
                <a:latin typeface="Montserrat" panose="020B0604020202020204" charset="0"/>
              </a:rPr>
              <a:t> </a:t>
            </a:r>
            <a:r>
              <a:rPr lang="en-US" sz="2400" dirty="0" smtClean="0">
                <a:latin typeface="Montserrat" panose="020B0604020202020204" charset="0"/>
              </a:rPr>
              <a:t>Learn to move and don’t disturb it</a:t>
            </a:r>
          </a:p>
          <a:p>
            <a:pPr marL="457200" indent="-457200">
              <a:spcBef>
                <a:spcPts val="0"/>
              </a:spcBef>
            </a:pPr>
            <a:endParaRPr lang="en-US" sz="28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 smtClean="0">
                <a:latin typeface="Montserrat" panose="020B0604020202020204" charset="0"/>
              </a:rPr>
              <a:t>The ground truth boxes for step ‘s’ is pre-defined</a:t>
            </a:r>
            <a:endParaRPr lang="en-US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" sz="2800" dirty="0" smtClean="0">
                <a:latin typeface="Montserrat" panose="020B0604020202020204" charset="0"/>
              </a:rPr>
              <a:t>Training sample number </a:t>
            </a:r>
            <a:r>
              <a:rPr lang="en-US" sz="2800" dirty="0" smtClean="0">
                <a:latin typeface="Montserrat" panose="020B0604020202020204" charset="0"/>
              </a:rPr>
              <a:t>per image </a:t>
            </a:r>
            <a:r>
              <a:rPr lang="en" sz="2800" dirty="0" smtClean="0">
                <a:latin typeface="Montserrat" panose="020B0604020202020204" charset="0"/>
              </a:rPr>
              <a:t>~ S</a:t>
            </a:r>
            <a:r>
              <a:rPr lang="en" sz="2800" baseline="-25000" dirty="0" smtClean="0">
                <a:latin typeface="Montserrat" panose="020B0604020202020204" charset="0"/>
              </a:rPr>
              <a:t>train</a:t>
            </a:r>
            <a:r>
              <a:rPr lang="en-US" altLang="zh-CN" sz="2800" dirty="0" smtClean="0">
                <a:latin typeface="Montserrat" panose="020B0604020202020204" charset="0"/>
              </a:rPr>
              <a:t>·</a:t>
            </a:r>
            <a:r>
              <a:rPr lang="en" sz="2800" dirty="0" smtClean="0">
                <a:latin typeface="Montserrat" panose="020B0604020202020204" charset="0"/>
              </a:rPr>
              <a:t>|B</a:t>
            </a:r>
            <a:r>
              <a:rPr lang="en" sz="2800" baseline="30000" dirty="0" smtClean="0">
                <a:latin typeface="Montserrat" panose="020B0604020202020204" charset="0"/>
              </a:rPr>
              <a:t>1</a:t>
            </a:r>
            <a:r>
              <a:rPr lang="en" sz="2800" dirty="0" smtClean="0">
                <a:latin typeface="Montserrat" panose="020B0604020202020204" charset="0"/>
              </a:rPr>
              <a:t>|</a:t>
            </a:r>
            <a:endParaRPr lang="en" sz="28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251" y="3533030"/>
            <a:ext cx="4505498" cy="6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78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dirty="0" smtClean="0">
                <a:latin typeface="Montserrat" panose="020B0604020202020204" charset="0"/>
              </a:rPr>
              <a:t>Training stage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" sz="2800" dirty="0" smtClean="0">
                <a:latin typeface="Montserrat" panose="020B0604020202020204" charset="0"/>
              </a:rPr>
              <a:t>Loss function</a:t>
            </a:r>
          </a:p>
          <a:p>
            <a:pPr marL="457200" indent="-457200">
              <a:spcBef>
                <a:spcPts val="0"/>
              </a:spcBef>
            </a:pPr>
            <a:endParaRPr lang="en" sz="28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28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2800" dirty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" sz="2000" dirty="0" smtClean="0">
                <a:latin typeface="Montserrat" panose="020B0604020202020204" charset="0"/>
              </a:rPr>
              <a:t>   predicted offset,                                          </a:t>
            </a:r>
            <a:r>
              <a:rPr lang="en" altLang="zh-CN" sz="2000" dirty="0" smtClean="0">
                <a:latin typeface="Montserrat" panose="020B0604020202020204" charset="0"/>
              </a:rPr>
              <a:t>ground </a:t>
            </a:r>
            <a:r>
              <a:rPr lang="en" altLang="zh-CN" sz="2000" dirty="0">
                <a:latin typeface="Montserrat" panose="020B0604020202020204" charset="0"/>
              </a:rPr>
              <a:t>truth </a:t>
            </a:r>
            <a:r>
              <a:rPr lang="en" sz="2000" dirty="0" smtClean="0">
                <a:latin typeface="Montserrat" panose="020B0604020202020204" charset="0"/>
              </a:rPr>
              <a:t>offset</a:t>
            </a:r>
          </a:p>
          <a:p>
            <a:pPr marL="457200" lvl="1" indent="-457200">
              <a:spcBef>
                <a:spcPts val="0"/>
              </a:spcBef>
            </a:pPr>
            <a:r>
              <a:rPr lang="en" sz="2000" dirty="0" smtClean="0">
                <a:latin typeface="Montserrat" panose="020B0604020202020204" charset="0"/>
              </a:rPr>
              <a:t>        background bounding boxes</a:t>
            </a:r>
          </a:p>
          <a:p>
            <a:pPr marL="457200" lvl="1" indent="-457200">
              <a:spcBef>
                <a:spcPts val="0"/>
              </a:spcBef>
            </a:pPr>
            <a:r>
              <a:rPr lang="en" sz="2000" dirty="0" smtClean="0">
                <a:latin typeface="Montserrat" panose="020B0604020202020204" charset="0"/>
              </a:rPr>
              <a:t>For simplicity, </a:t>
            </a:r>
            <a:r>
              <a:rPr lang="en-US" sz="2000" dirty="0" smtClean="0">
                <a:latin typeface="Montserrat" panose="020B0604020202020204" charset="0"/>
              </a:rPr>
              <a:t>we assume that in step ‘s’, the network could learn the </a:t>
            </a:r>
            <a:r>
              <a:rPr lang="en-US" sz="2000" dirty="0" err="1" smtClean="0">
                <a:latin typeface="Montserrat" panose="020B0604020202020204" charset="0"/>
              </a:rPr>
              <a:t>regressor</a:t>
            </a:r>
            <a:r>
              <a:rPr lang="en-US" sz="2000" dirty="0" smtClean="0">
                <a:latin typeface="Montserrat" panose="020B0604020202020204" charset="0"/>
              </a:rPr>
              <a:t> for step s-1 perfectly</a:t>
            </a:r>
            <a:endParaRPr lang="en" sz="24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76" y="1750718"/>
            <a:ext cx="4420647" cy="985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24" y="2985011"/>
            <a:ext cx="328407" cy="2778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602" y="2985011"/>
            <a:ext cx="2810903" cy="282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24" y="3291369"/>
            <a:ext cx="620950" cy="2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5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</TotalTime>
  <Words>684</Words>
  <Application>Microsoft Office PowerPoint</Application>
  <PresentationFormat>全屏显示(16:9)</PresentationFormat>
  <Paragraphs>208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Montserrat</vt:lpstr>
      <vt:lpstr>Cambria Math</vt:lpstr>
      <vt:lpstr>Didact Gothic</vt:lpstr>
      <vt:lpstr>Arial</vt:lpstr>
      <vt:lpstr>Wingdings</vt:lpstr>
      <vt:lpstr>Ganymede template</vt:lpstr>
      <vt:lpstr>Bounding Box Regression</vt:lpstr>
      <vt:lpstr>Outline</vt:lpstr>
      <vt:lpstr>Why choose this topic? </vt:lpstr>
      <vt:lpstr>G-CNN</vt:lpstr>
      <vt:lpstr>G-CNN</vt:lpstr>
      <vt:lpstr>Pipeline(red-src, blue-dst)</vt:lpstr>
      <vt:lpstr>Training stage</vt:lpstr>
      <vt:lpstr>Training stage</vt:lpstr>
      <vt:lpstr>Training stage</vt:lpstr>
      <vt:lpstr>Training stage</vt:lpstr>
      <vt:lpstr>Testing stage</vt:lpstr>
      <vt:lpstr>Experiments</vt:lpstr>
      <vt:lpstr>Conclusion</vt:lpstr>
      <vt:lpstr>Box regression</vt:lpstr>
      <vt:lpstr>Indirect Prediction</vt:lpstr>
      <vt:lpstr>Indirect prediction</vt:lpstr>
      <vt:lpstr>Indirect prediction</vt:lpstr>
      <vt:lpstr>Direct prediction</vt:lpstr>
      <vt:lpstr>Which one is better?</vt:lpstr>
      <vt:lpstr>Which one is better?</vt:lpstr>
      <vt:lpstr>Which one is better?</vt:lpstr>
      <vt:lpstr>Future work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He,Wenhao</dc:creator>
  <cp:lastModifiedBy>KK</cp:lastModifiedBy>
  <cp:revision>1209</cp:revision>
  <dcterms:modified xsi:type="dcterms:W3CDTF">2016-09-19T06:15:21Z</dcterms:modified>
</cp:coreProperties>
</file>